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3" r:id="rId28"/>
    <p:sldId id="282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287" autoAdjust="0"/>
  </p:normalViewPr>
  <p:slideViewPr>
    <p:cSldViewPr>
      <p:cViewPr varScale="1">
        <p:scale>
          <a:sx n="71" d="100"/>
          <a:sy n="71" d="100"/>
        </p:scale>
        <p:origin x="-15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www.shkola332009.narod.ru/6kl/Orientirovanie1.html" TargetMode="Externa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301208"/>
            <a:ext cx="6400800" cy="1296143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Источники </a:t>
            </a:r>
            <a:r>
              <a:rPr lang="ru-RU" sz="4000" b="1" dirty="0">
                <a:solidFill>
                  <a:srgbClr val="C00000"/>
                </a:solidFill>
              </a:rPr>
              <a:t>опасности в природной среде</a:t>
            </a:r>
            <a:endParaRPr lang="ru-RU" sz="4000" dirty="0">
              <a:solidFill>
                <a:srgbClr val="C00000"/>
              </a:solidFill>
            </a:endParaRPr>
          </a:p>
          <a:p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373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92638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147248" cy="50405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Если </a:t>
            </a:r>
            <a:r>
              <a:rPr lang="ru-RU" b="1" dirty="0">
                <a:solidFill>
                  <a:srgbClr val="C00000"/>
                </a:solidFill>
              </a:rPr>
              <a:t>вы все-таки заблудились:</a:t>
            </a:r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556792"/>
            <a:ext cx="885698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3200" b="1" i="1" dirty="0" smtClean="0">
                <a:solidFill>
                  <a:srgbClr val="002060"/>
                </a:solidFill>
              </a:rPr>
              <a:t>Не </a:t>
            </a:r>
            <a:r>
              <a:rPr lang="ru-RU" sz="3200" b="1" i="1" dirty="0">
                <a:solidFill>
                  <a:srgbClr val="002060"/>
                </a:solidFill>
              </a:rPr>
              <a:t>паникуйте, остановитесь и подумайте - откуда пришли, не слышно ли криков, шума машин, лая собак.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3200" b="1" i="1" dirty="0" smtClean="0">
                <a:solidFill>
                  <a:srgbClr val="002060"/>
                </a:solidFill>
              </a:rPr>
              <a:t>Если </a:t>
            </a:r>
            <a:r>
              <a:rPr lang="ru-RU" sz="3200" b="1" i="1" dirty="0">
                <a:solidFill>
                  <a:srgbClr val="002060"/>
                </a:solidFill>
              </a:rPr>
              <a:t>есть возможность – влезьте на высокое дерево и осмотритесь.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3200" b="1" i="1" dirty="0" smtClean="0">
                <a:solidFill>
                  <a:srgbClr val="002060"/>
                </a:solidFill>
              </a:rPr>
              <a:t>Если </a:t>
            </a:r>
            <a:r>
              <a:rPr lang="ru-RU" sz="3200" b="1" i="1" dirty="0">
                <a:solidFill>
                  <a:srgbClr val="002060"/>
                </a:solidFill>
              </a:rPr>
              <a:t>точно знаете, что вас будут искать - оставайтесь на месте, разведите костер - по дыму найти человека легко</a:t>
            </a:r>
            <a:r>
              <a:rPr lang="ru-RU" sz="3200" b="1" i="1" dirty="0" smtClean="0">
                <a:solidFill>
                  <a:srgbClr val="002060"/>
                </a:solidFill>
              </a:rPr>
              <a:t>.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03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Если вы заблудились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166843"/>
            <a:ext cx="87849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</a:rPr>
              <a:t>Если </a:t>
            </a:r>
            <a:r>
              <a:rPr lang="ru-RU" sz="2400" b="1" dirty="0">
                <a:solidFill>
                  <a:srgbClr val="002060"/>
                </a:solidFill>
              </a:rPr>
              <a:t>ищете дорогу сами - старайтесь не петлять, ориентируйтесь по солнцу. Хорошо, если удалось выйти на линию электропередач, железную дорогу, газопровод, реку - идя вдоль этих объектов, всегда выйдете к людям, пусть и не там, где предполагали.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</a:rPr>
              <a:t>Оставляйте </a:t>
            </a:r>
            <a:r>
              <a:rPr lang="ru-RU" sz="2400" b="1" dirty="0">
                <a:solidFill>
                  <a:srgbClr val="002060"/>
                </a:solidFill>
              </a:rPr>
              <a:t>по дороге «зарубки».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</a:rPr>
              <a:t>Если все же ночь застала вас в лесу, подберите подходящее для ночлега место. Двигаться в темное время не рекомендуется, можно получить травму.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</a:rPr>
              <a:t>Заготовьте </a:t>
            </a:r>
            <a:r>
              <a:rPr lang="ru-RU" sz="2400" b="1" dirty="0">
                <a:solidFill>
                  <a:srgbClr val="002060"/>
                </a:solidFill>
              </a:rPr>
              <a:t>хворост для костра, сделайте подстилку. Расположиться лучше всего спиной к дереву, перед собой разжечь костер и поддерживать его всю ночь.</a:t>
            </a:r>
          </a:p>
        </p:txBody>
      </p:sp>
    </p:spTree>
    <p:extLst>
      <p:ext uri="{BB962C8B-B14F-4D97-AF65-F5344CB8AC3E}">
        <p14:creationId xmlns:p14="http://schemas.microsoft.com/office/powerpoint/2010/main" val="296598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i="1" dirty="0" smtClean="0">
                <a:solidFill>
                  <a:srgbClr val="C00000"/>
                </a:solidFill>
              </a:rPr>
              <a:t/>
            </a:r>
            <a:br>
              <a:rPr lang="ru-RU" sz="3100" b="1" i="1" dirty="0" smtClean="0">
                <a:solidFill>
                  <a:srgbClr val="C00000"/>
                </a:solidFill>
              </a:rPr>
            </a:br>
            <a:r>
              <a:rPr lang="ru-RU" sz="3100" b="1" i="1" dirty="0" smtClean="0">
                <a:solidFill>
                  <a:srgbClr val="C00000"/>
                </a:solidFill>
              </a:rPr>
              <a:t>ОСНОВНОЕ </a:t>
            </a:r>
            <a:r>
              <a:rPr lang="ru-RU" sz="3100" b="1" i="1" dirty="0">
                <a:solidFill>
                  <a:srgbClr val="C00000"/>
                </a:solidFill>
              </a:rPr>
              <a:t>ПРАВИЛО ПОВЕДЕНИЯ ПРИ НАХОЖДЕНИИ В ГОРАХ — БЫТЬ ПРЕДЕЛЬНО ВНИМАТЕЛЬНЫМ И ОСТОРОЖНЫМ!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Какие опасности характерны для горной местности?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60848"/>
            <a:ext cx="4392488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933056"/>
            <a:ext cx="4431055" cy="2701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364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0244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Особенности поведения в горах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124744"/>
            <a:ext cx="4248472" cy="4824536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Летом в горах наибольшую опасность представляют </a:t>
            </a:r>
            <a:r>
              <a:rPr lang="ru-RU" u="sng" dirty="0"/>
              <a:t>о</a:t>
            </a:r>
            <a:r>
              <a:rPr lang="ru-RU" b="1" u="sng" dirty="0"/>
              <a:t>бвалы и камнепады</a:t>
            </a:r>
            <a:r>
              <a:rPr lang="ru-RU" b="1" dirty="0"/>
              <a:t>, </a:t>
            </a:r>
            <a:r>
              <a:rPr lang="ru-RU" dirty="0"/>
              <a:t>а зимой — </a:t>
            </a:r>
            <a:r>
              <a:rPr lang="ru-RU" b="1" u="sng" dirty="0"/>
              <a:t>снежные бури и лавины</a:t>
            </a:r>
            <a:r>
              <a:rPr lang="ru-RU" u="sng" dirty="0"/>
              <a:t>.</a:t>
            </a:r>
            <a:r>
              <a:rPr lang="ru-RU" dirty="0"/>
              <a:t> Прежде чем отправиться на прогулку в горы, разработайте и продумайте свой </a:t>
            </a:r>
            <a:r>
              <a:rPr lang="ru-RU" b="1" u="sng" dirty="0"/>
              <a:t>маршрут.</a:t>
            </a:r>
            <a:endParaRPr lang="ru-RU" b="1" dirty="0"/>
          </a:p>
          <a:p>
            <a:r>
              <a:rPr lang="ru-RU" u="sng" dirty="0"/>
              <a:t>На крутые склоны можно взбираться </a:t>
            </a:r>
            <a:r>
              <a:rPr lang="ru-RU" b="1" u="sng" dirty="0"/>
              <a:t>лишь при соответствующей физической подготовке</a:t>
            </a:r>
            <a:r>
              <a:rPr lang="ru-RU" b="1" dirty="0"/>
              <a:t>. </a:t>
            </a:r>
            <a:r>
              <a:rPr lang="ru-RU" dirty="0"/>
              <a:t>Выбирайте наиболее безопасные участки, обходите неожиданные препятствия. На тех участках маршрута, где </a:t>
            </a:r>
            <a:r>
              <a:rPr lang="ru-RU" b="1" dirty="0"/>
              <a:t>возможен камнепад, идти нужно в каске.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1196752"/>
            <a:ext cx="3822192" cy="4929728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По пологому склону можно подниматься и спускаться прямо, а </a:t>
            </a:r>
            <a:r>
              <a:rPr lang="ru-RU" b="1" dirty="0"/>
              <a:t>по крутому склону нужно </a:t>
            </a:r>
            <a:r>
              <a:rPr lang="ru-RU" b="1" u="sng" dirty="0"/>
              <a:t>идти по зигзагообразному </a:t>
            </a:r>
            <a:r>
              <a:rPr lang="ru-RU" u="sng" dirty="0"/>
              <a:t>пути</a:t>
            </a:r>
            <a:r>
              <a:rPr lang="ru-RU" dirty="0"/>
              <a:t>. Поднимаясь по крутому склону, обязательно сохраняйте три точки опоры (обе ноги и рука). При движении вниз не торопитесь, идите медленно, ни в коем случае не прыгайте. </a:t>
            </a:r>
            <a:r>
              <a:rPr lang="ru-RU" b="1" dirty="0"/>
              <a:t>Ступню ставьте на поверхность склона боком — сначала на пятку, затем на носок.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44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Будьте осторожны: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6655" y="1268760"/>
            <a:ext cx="3822192" cy="4857720"/>
          </a:xfrm>
        </p:spPr>
        <p:txBody>
          <a:bodyPr>
            <a:normAutofit/>
          </a:bodyPr>
          <a:lstStyle/>
          <a:p>
            <a:r>
              <a:rPr lang="ru-RU" dirty="0"/>
              <a:t>Наиболее опасные склоны </a:t>
            </a:r>
            <a:r>
              <a:rPr lang="ru-RU" b="1" dirty="0"/>
              <a:t>— осыпные. </a:t>
            </a:r>
            <a:r>
              <a:rPr lang="ru-RU" dirty="0"/>
              <a:t>При движении по таким склонам, прежде чем наступить на круп­ный камень, убедитесь в том, что он устойчив. Безопаснее наступать на тот край камня, который находится ближе к поверхности склона.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4008" y="1340768"/>
            <a:ext cx="3822192" cy="4497680"/>
          </a:xfrm>
        </p:spPr>
        <p:txBody>
          <a:bodyPr/>
          <a:lstStyle/>
          <a:p>
            <a:r>
              <a:rPr lang="ru-RU" dirty="0"/>
              <a:t>Не поднимайтесь на склон и не спускайтесь по склону, если недавно </a:t>
            </a:r>
            <a:r>
              <a:rPr lang="ru-RU" u="sng" dirty="0"/>
              <a:t>прошёл дождь: </a:t>
            </a:r>
            <a:r>
              <a:rPr lang="ru-RU" dirty="0"/>
              <a:t>поверхность склона становится очень скользкой, </a:t>
            </a:r>
            <a:r>
              <a:rPr lang="ru-RU" b="1" dirty="0"/>
              <a:t>что может стать причиной несчастного случая.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0815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Помните!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6655" y="1340768"/>
            <a:ext cx="3822192" cy="4785712"/>
          </a:xfrm>
        </p:spPr>
        <p:txBody>
          <a:bodyPr>
            <a:normAutofit fontScale="92500"/>
          </a:bodyPr>
          <a:lstStyle/>
          <a:p>
            <a:r>
              <a:rPr lang="ru-RU" b="1" dirty="0"/>
              <a:t>С</a:t>
            </a:r>
            <a:r>
              <a:rPr lang="ru-RU" b="1" dirty="0" smtClean="0"/>
              <a:t> </a:t>
            </a:r>
            <a:r>
              <a:rPr lang="ru-RU" b="1" dirty="0"/>
              <a:t>высотой меняются температура и давление воздуха. Чем выше мы поднимаемся, тем холоднее становится воздух. На вершинах гор воздух разрежён, и мы начинаем нуждаться в большем количестве кислорода. На высоте, превышающей 1500 м, у не подготовленного к таким условиям человека может ухудшиться самочувствие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716016" y="1412776"/>
            <a:ext cx="3822192" cy="4680520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/>
              <a:t>Если у вас началась одышка и вы почувствовали головную боль, головокружение, тошноту, передохните и выпейте большое количество прохладительного напитка. Если через некоторое время болезненные ощущения не пройдут</a:t>
            </a:r>
            <a:r>
              <a:rPr lang="ru-RU" dirty="0"/>
              <a:t>, </a:t>
            </a:r>
            <a:r>
              <a:rPr lang="ru-RU" b="1" dirty="0"/>
              <a:t>начинайте спуск с горы</a:t>
            </a:r>
            <a:r>
              <a:rPr lang="ru-RU" dirty="0"/>
              <a:t>.</a:t>
            </a:r>
            <a:r>
              <a:rPr lang="ru-RU" b="1" dirty="0"/>
              <a:t> </a:t>
            </a:r>
            <a:r>
              <a:rPr lang="ru-RU" b="1" dirty="0">
                <a:solidFill>
                  <a:srgbClr val="7030A0"/>
                </a:solidFill>
              </a:rPr>
              <a:t>Дальнейший подъём вам категорически противопоказан.</a:t>
            </a:r>
            <a:endParaRPr lang="ru-RU" dirty="0">
              <a:solidFill>
                <a:srgbClr val="7030A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4811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u="sng" dirty="0">
                <a:solidFill>
                  <a:srgbClr val="C00000"/>
                </a:solidFill>
              </a:rPr>
              <a:t>ТЕМА УРОКА.</a:t>
            </a:r>
            <a:r>
              <a:rPr lang="ru-RU" sz="3200" b="1" dirty="0">
                <a:solidFill>
                  <a:srgbClr val="C00000"/>
                </a:solidFill>
              </a:rPr>
              <a:t> Действия в условиях природной автономии</a:t>
            </a:r>
            <a:r>
              <a:rPr lang="ru-RU" sz="3200" dirty="0">
                <a:solidFill>
                  <a:srgbClr val="C00000"/>
                </a:solidFill>
              </a:rPr>
              <a:t/>
            </a:r>
            <a:br>
              <a:rPr lang="ru-RU" sz="3200" dirty="0">
                <a:solidFill>
                  <a:srgbClr val="C00000"/>
                </a:solidFill>
              </a:rPr>
            </a:b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6655" y="1268760"/>
            <a:ext cx="3822192" cy="485772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b="1" dirty="0"/>
              <a:t>Автономное существование</a:t>
            </a:r>
            <a:r>
              <a:rPr lang="ru-RU" dirty="0"/>
              <a:t> </a:t>
            </a:r>
            <a:r>
              <a:rPr lang="ru-RU" b="1" dirty="0"/>
              <a:t>- опасная экстремальная  или аварийная ситуация, так как положение человека, оказавшегося один на один с природной средой,  обычно возникает неожиданно и вынужденно,  причём помощь извне проблематична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1268760"/>
            <a:ext cx="3822192" cy="4857720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sz="3300" b="1" dirty="0"/>
              <a:t>Акклиматизаци</a:t>
            </a:r>
            <a:r>
              <a:rPr lang="ru-RU" b="1" dirty="0"/>
              <a:t>я</a:t>
            </a:r>
            <a:r>
              <a:rPr lang="ru-RU" dirty="0"/>
              <a:t> </a:t>
            </a:r>
            <a:endParaRPr lang="ru-RU" dirty="0" smtClean="0"/>
          </a:p>
          <a:p>
            <a:pPr algn="ctr"/>
            <a:r>
              <a:rPr lang="ru-RU" dirty="0" smtClean="0"/>
              <a:t>- </a:t>
            </a:r>
            <a:r>
              <a:rPr lang="ru-RU" b="1" dirty="0">
                <a:solidFill>
                  <a:srgbClr val="C00000"/>
                </a:solidFill>
              </a:rPr>
              <a:t>процесс приспособления организма человека к новым климатогеографическим условиям</a:t>
            </a:r>
            <a:r>
              <a:rPr lang="ru-RU" b="1" dirty="0" smtClean="0">
                <a:solidFill>
                  <a:srgbClr val="C00000"/>
                </a:solidFill>
              </a:rPr>
              <a:t>.</a:t>
            </a:r>
          </a:p>
          <a:p>
            <a:pPr algn="ctr"/>
            <a:r>
              <a:rPr lang="ru-RU" sz="3300" dirty="0"/>
              <a:t> </a:t>
            </a:r>
            <a:r>
              <a:rPr lang="ru-RU" sz="3300" b="1" dirty="0"/>
              <a:t>Выживание </a:t>
            </a:r>
            <a:endParaRPr lang="ru-RU" sz="3300" b="1" dirty="0" smtClean="0"/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- </a:t>
            </a:r>
            <a:r>
              <a:rPr lang="ru-RU" b="1" dirty="0">
                <a:solidFill>
                  <a:srgbClr val="C00000"/>
                </a:solidFill>
              </a:rPr>
              <a:t>активная деятельность, направленная на сохранение жизни, 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здоровья и работоспособности в экстремальных условиях с </a:t>
            </a:r>
            <a:r>
              <a:rPr lang="ru-RU" dirty="0">
                <a:solidFill>
                  <a:srgbClr val="C00000"/>
                </a:solidFill>
              </a:rPr>
              <a:t>использованием </a:t>
            </a:r>
            <a:br>
              <a:rPr lang="ru-RU" dirty="0">
                <a:solidFill>
                  <a:srgbClr val="C00000"/>
                </a:solidFill>
              </a:rPr>
            </a:br>
            <a:r>
              <a:rPr lang="ru-RU" dirty="0">
                <a:solidFill>
                  <a:srgbClr val="C00000"/>
                </a:solidFill>
              </a:rPr>
              <a:t>для этого всего, что дает окружающая среда и собственные теоретические знания и практический опыт.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0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930432"/>
          </a:xfrm>
        </p:spPr>
        <p:txBody>
          <a:bodyPr>
            <a:noAutofit/>
          </a:bodyPr>
          <a:lstStyle/>
          <a:p>
            <a:r>
              <a:rPr lang="ru-RU" sz="2800" b="1" i="1" dirty="0">
                <a:solidFill>
                  <a:srgbClr val="C00000"/>
                </a:solidFill>
              </a:rPr>
              <a:t>Факторы, способствующие развитию экстремальных ситуаций:</a:t>
            </a:r>
            <a:r>
              <a:rPr lang="ru-RU" sz="2800" i="1" dirty="0">
                <a:solidFill>
                  <a:srgbClr val="C00000"/>
                </a:solidFill>
              </a:rPr>
              <a:t> </a:t>
            </a:r>
            <a:br>
              <a:rPr lang="ru-RU" sz="2800" i="1" dirty="0">
                <a:solidFill>
                  <a:srgbClr val="C00000"/>
                </a:solidFill>
              </a:rPr>
            </a:b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6655" y="1052736"/>
            <a:ext cx="3822192" cy="5073744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/>
              <a:t>А)</a:t>
            </a:r>
            <a:r>
              <a:rPr lang="ru-RU" dirty="0"/>
              <a:t> </a:t>
            </a:r>
            <a:r>
              <a:rPr lang="ru-RU" b="1" i="1" dirty="0"/>
              <a:t>Климатогеографические особенности района: </a:t>
            </a:r>
            <a:endParaRPr lang="ru-RU" dirty="0"/>
          </a:p>
          <a:p>
            <a:pPr lvl="0"/>
            <a:r>
              <a:rPr lang="ru-RU" i="1" dirty="0"/>
              <a:t>температура и влажность воздуха,</a:t>
            </a:r>
            <a:endParaRPr lang="ru-RU" dirty="0"/>
          </a:p>
          <a:p>
            <a:pPr lvl="0"/>
            <a:r>
              <a:rPr lang="ru-RU" i="1" dirty="0"/>
              <a:t> солнечная радиация,</a:t>
            </a:r>
            <a:endParaRPr lang="ru-RU" dirty="0"/>
          </a:p>
          <a:p>
            <a:pPr lvl="0"/>
            <a:r>
              <a:rPr lang="ru-RU" i="1" dirty="0"/>
              <a:t> осадки, </a:t>
            </a:r>
            <a:endParaRPr lang="ru-RU" dirty="0"/>
          </a:p>
          <a:p>
            <a:pPr lvl="0"/>
            <a:r>
              <a:rPr lang="ru-RU" i="1" dirty="0"/>
              <a:t>давление атмосферы, ветер, ураган</a:t>
            </a:r>
            <a:endParaRPr lang="ru-RU" dirty="0"/>
          </a:p>
          <a:p>
            <a:pPr lvl="0"/>
            <a:r>
              <a:rPr lang="ru-RU" i="1" dirty="0"/>
              <a:t> рельеф местности,</a:t>
            </a:r>
            <a:endParaRPr lang="ru-RU" dirty="0"/>
          </a:p>
          <a:p>
            <a:pPr lvl="0"/>
            <a:r>
              <a:rPr lang="ru-RU" i="1" dirty="0"/>
              <a:t> Водные источники, </a:t>
            </a:r>
            <a:endParaRPr lang="ru-RU" dirty="0"/>
          </a:p>
          <a:p>
            <a:pPr lvl="0"/>
            <a:r>
              <a:rPr lang="ru-RU" i="1" dirty="0"/>
              <a:t>флора и фауна, </a:t>
            </a:r>
            <a:endParaRPr lang="ru-RU" dirty="0"/>
          </a:p>
          <a:p>
            <a:pPr lvl="0"/>
            <a:r>
              <a:rPr lang="ru-RU" i="1" dirty="0"/>
              <a:t>полярная ночь, полярный день </a:t>
            </a:r>
            <a:br>
              <a:rPr lang="ru-RU" i="1" dirty="0"/>
            </a:br>
            <a:r>
              <a:rPr lang="ru-RU" i="1" dirty="0"/>
              <a:t>колебания магнитного поля Земли. </a:t>
            </a:r>
            <a:endParaRPr lang="ru-RU" dirty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1052736"/>
            <a:ext cx="3822192" cy="5073744"/>
          </a:xfrm>
        </p:spPr>
        <p:txBody>
          <a:bodyPr/>
          <a:lstStyle/>
          <a:p>
            <a:r>
              <a:rPr lang="ru-RU" b="1" i="1" dirty="0"/>
              <a:t>Б) </a:t>
            </a:r>
            <a:r>
              <a:rPr lang="ru-RU" b="1" i="1" dirty="0" err="1"/>
              <a:t>Психо</a:t>
            </a:r>
            <a:r>
              <a:rPr lang="ru-RU" b="1" i="1" dirty="0"/>
              <a:t>-физиологические факторы: </a:t>
            </a:r>
            <a:endParaRPr lang="ru-RU" b="1" i="1" dirty="0"/>
          </a:p>
          <a:p>
            <a:r>
              <a:rPr lang="ru-RU" i="1" dirty="0" smtClean="0"/>
              <a:t>страх</a:t>
            </a:r>
            <a:r>
              <a:rPr lang="ru-RU" i="1" dirty="0"/>
              <a:t>, </a:t>
            </a:r>
            <a:endParaRPr lang="ru-RU" i="1" dirty="0" smtClean="0"/>
          </a:p>
          <a:p>
            <a:r>
              <a:rPr lang="ru-RU" i="1" dirty="0" smtClean="0"/>
              <a:t>боль</a:t>
            </a:r>
            <a:r>
              <a:rPr lang="ru-RU" i="1" dirty="0"/>
              <a:t>, </a:t>
            </a:r>
            <a:endParaRPr lang="ru-RU" i="1" dirty="0" smtClean="0"/>
          </a:p>
          <a:p>
            <a:r>
              <a:rPr lang="ru-RU" i="1" dirty="0" smtClean="0"/>
              <a:t>переутомление</a:t>
            </a:r>
            <a:r>
              <a:rPr lang="ru-RU" i="1" dirty="0"/>
              <a:t>, </a:t>
            </a:r>
            <a:endParaRPr lang="ru-RU" i="1" dirty="0" smtClean="0"/>
          </a:p>
          <a:p>
            <a:r>
              <a:rPr lang="ru-RU" i="1" dirty="0" smtClean="0"/>
              <a:t>уныние</a:t>
            </a:r>
            <a:r>
              <a:rPr lang="ru-RU" i="1" dirty="0"/>
              <a:t>, </a:t>
            </a:r>
            <a:endParaRPr lang="ru-RU" i="1" dirty="0" smtClean="0"/>
          </a:p>
          <a:p>
            <a:r>
              <a:rPr lang="ru-RU" i="1" dirty="0" smtClean="0"/>
              <a:t>холод,</a:t>
            </a:r>
          </a:p>
          <a:p>
            <a:r>
              <a:rPr lang="ru-RU" i="1" dirty="0" smtClean="0"/>
              <a:t> </a:t>
            </a:r>
            <a:r>
              <a:rPr lang="ru-RU" i="1" dirty="0"/>
              <a:t>жара</a:t>
            </a:r>
            <a:r>
              <a:rPr lang="ru-RU" i="1" dirty="0" smtClean="0"/>
              <a:t>,</a:t>
            </a:r>
          </a:p>
          <a:p>
            <a:r>
              <a:rPr lang="ru-RU" i="1" dirty="0" smtClean="0"/>
              <a:t> </a:t>
            </a:r>
            <a:r>
              <a:rPr lang="ru-RU" i="1" dirty="0"/>
              <a:t>голод, </a:t>
            </a:r>
            <a:endParaRPr lang="ru-RU" i="1" dirty="0" smtClean="0"/>
          </a:p>
          <a:p>
            <a:r>
              <a:rPr lang="ru-RU" i="1" dirty="0" smtClean="0"/>
              <a:t>заболевание </a:t>
            </a:r>
            <a:r>
              <a:rPr lang="ru-RU" i="1" dirty="0"/>
              <a:t>и травмы.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3855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329613"/>
            <a:ext cx="8229600" cy="1252728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</a:rPr>
              <a:t/>
            </a:r>
            <a:br>
              <a:rPr lang="ru-RU" sz="2800" b="1" i="1" dirty="0" smtClean="0">
                <a:solidFill>
                  <a:srgbClr val="C00000"/>
                </a:solidFill>
              </a:rPr>
            </a:br>
            <a:r>
              <a:rPr lang="ru-RU" sz="2800" b="1" i="1" dirty="0" smtClean="0">
                <a:solidFill>
                  <a:srgbClr val="C00000"/>
                </a:solidFill>
              </a:rPr>
              <a:t>Меры </a:t>
            </a:r>
            <a:r>
              <a:rPr lang="ru-RU" sz="2800" b="1" i="1" dirty="0">
                <a:solidFill>
                  <a:srgbClr val="C00000"/>
                </a:solidFill>
              </a:rPr>
              <a:t>профилактики и подготовка к безопасному поведению в условиях автономного существования</a:t>
            </a:r>
            <a:r>
              <a:rPr lang="ru-RU" sz="2800" b="1" dirty="0">
                <a:solidFill>
                  <a:srgbClr val="C00000"/>
                </a:solidFill>
              </a:rPr>
              <a:t>. </a:t>
            </a:r>
            <a:br>
              <a:rPr lang="ru-RU" sz="2800" b="1" dirty="0">
                <a:solidFill>
                  <a:srgbClr val="C00000"/>
                </a:solidFill>
              </a:rPr>
            </a:b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582341"/>
            <a:ext cx="878497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Факторы</a:t>
            </a:r>
            <a:r>
              <a:rPr lang="ru-RU" sz="2800" b="1" dirty="0">
                <a:solidFill>
                  <a:srgbClr val="7030A0"/>
                </a:solidFill>
              </a:rPr>
              <a:t>, способствующие выживанию: </a:t>
            </a:r>
            <a:br>
              <a:rPr lang="ru-RU" sz="2800" b="1" dirty="0">
                <a:solidFill>
                  <a:srgbClr val="7030A0"/>
                </a:solidFill>
              </a:rPr>
            </a:br>
            <a:r>
              <a:rPr lang="ru-RU" b="1" u="sng" dirty="0"/>
              <a:t>А</a:t>
            </a:r>
            <a:r>
              <a:rPr lang="ru-RU" sz="2800" b="1" i="1" u="sng" dirty="0">
                <a:solidFill>
                  <a:srgbClr val="7030A0"/>
                </a:solidFill>
              </a:rPr>
              <a:t>) психофизические качества человека</a:t>
            </a:r>
            <a:r>
              <a:rPr lang="ru-RU" sz="2800" b="1" i="1" dirty="0">
                <a:solidFill>
                  <a:srgbClr val="7030A0"/>
                </a:solidFill>
              </a:rPr>
              <a:t> (психическая устойчивость, физическая подготовленность, </a:t>
            </a:r>
            <a:r>
              <a:rPr lang="ru-RU" sz="2800" b="1" i="1" dirty="0" err="1">
                <a:solidFill>
                  <a:srgbClr val="7030A0"/>
                </a:solidFill>
              </a:rPr>
              <a:t>обученность</a:t>
            </a:r>
            <a:r>
              <a:rPr lang="ru-RU" sz="2800" b="1" i="1" dirty="0">
                <a:solidFill>
                  <a:srgbClr val="7030A0"/>
                </a:solidFill>
              </a:rPr>
              <a:t> действиям при выживании); </a:t>
            </a:r>
            <a:br>
              <a:rPr lang="ru-RU" sz="2800" b="1" i="1" dirty="0">
                <a:solidFill>
                  <a:srgbClr val="7030A0"/>
                </a:solidFill>
              </a:rPr>
            </a:br>
            <a:r>
              <a:rPr lang="ru-RU" sz="2800" b="1" i="1" u="sng" dirty="0">
                <a:solidFill>
                  <a:srgbClr val="7030A0"/>
                </a:solidFill>
              </a:rPr>
              <a:t>Б) одежда, водно-пищевой запас, подручные средства, используемые для различных целей, </a:t>
            </a:r>
            <a:r>
              <a:rPr lang="ru-RU" sz="2800" b="1" i="1" dirty="0">
                <a:solidFill>
                  <a:srgbClr val="7030A0"/>
                </a:solidFill>
              </a:rPr>
              <a:t>аварийно-спасательное снаряжение, устройства для сигнализации и связи</a:t>
            </a:r>
            <a:r>
              <a:rPr lang="ru-RU" b="1" i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8457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5536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970368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Наиболее опасными чрезвычайными ситуациями природного характера, приводящими к гибели людей, считаются </a:t>
            </a:r>
            <a:br>
              <a:rPr lang="ru-RU" sz="2800" b="1" dirty="0">
                <a:solidFill>
                  <a:srgbClr val="C00000"/>
                </a:solidFill>
              </a:rPr>
            </a:br>
            <a:endParaRPr lang="ru-RU" sz="2800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395536" y="1556792"/>
            <a:ext cx="4248471" cy="4569688"/>
          </a:xfrm>
        </p:spPr>
        <p:txBody>
          <a:bodyPr>
            <a:normAutofit/>
          </a:bodyPr>
          <a:lstStyle/>
          <a:p>
            <a:r>
              <a:rPr lang="ru-RU" b="1" i="1" dirty="0">
                <a:solidFill>
                  <a:srgbClr val="C00000"/>
                </a:solidFill>
              </a:rPr>
              <a:t> </a:t>
            </a:r>
            <a:endParaRPr lang="ru-RU" b="1" dirty="0">
              <a:solidFill>
                <a:srgbClr val="C00000"/>
              </a:solidFill>
            </a:endParaRPr>
          </a:p>
          <a:p>
            <a:pPr lvl="0"/>
            <a:r>
              <a:rPr lang="ru-RU" sz="3200" b="1" i="1" dirty="0">
                <a:solidFill>
                  <a:srgbClr val="C00000"/>
                </a:solidFill>
              </a:rPr>
              <a:t>Наводнения </a:t>
            </a:r>
            <a:endParaRPr lang="ru-RU" sz="3200" b="1" dirty="0">
              <a:solidFill>
                <a:srgbClr val="C00000"/>
              </a:solidFill>
            </a:endParaRPr>
          </a:p>
          <a:p>
            <a:pPr lvl="0"/>
            <a:r>
              <a:rPr lang="ru-RU" sz="3200" b="1" i="1" dirty="0">
                <a:solidFill>
                  <a:srgbClr val="C00000"/>
                </a:solidFill>
              </a:rPr>
              <a:t>Землетрясения </a:t>
            </a:r>
            <a:endParaRPr lang="ru-RU" sz="3200" b="1" dirty="0">
              <a:solidFill>
                <a:srgbClr val="C00000"/>
              </a:solidFill>
            </a:endParaRPr>
          </a:p>
          <a:p>
            <a:pPr lvl="0"/>
            <a:r>
              <a:rPr lang="ru-RU" sz="3200" b="1" i="1" dirty="0">
                <a:solidFill>
                  <a:srgbClr val="C00000"/>
                </a:solidFill>
              </a:rPr>
              <a:t>Цунами </a:t>
            </a:r>
            <a:endParaRPr lang="ru-RU" sz="3200" b="1" dirty="0">
              <a:solidFill>
                <a:srgbClr val="C00000"/>
              </a:solidFill>
            </a:endParaRPr>
          </a:p>
          <a:p>
            <a:pPr lvl="0"/>
            <a:r>
              <a:rPr lang="ru-RU" sz="3200" b="1" i="1" dirty="0">
                <a:solidFill>
                  <a:srgbClr val="C00000"/>
                </a:solidFill>
              </a:rPr>
              <a:t>Ураганы</a:t>
            </a:r>
            <a:endParaRPr lang="ru-RU" sz="3200" b="1" dirty="0">
              <a:solidFill>
                <a:srgbClr val="C00000"/>
              </a:solidFill>
            </a:endParaRPr>
          </a:p>
          <a:p>
            <a:pPr lvl="0"/>
            <a:r>
              <a:rPr lang="ru-RU" sz="3200" b="1" i="1" dirty="0">
                <a:solidFill>
                  <a:srgbClr val="C00000"/>
                </a:solidFill>
              </a:rPr>
              <a:t> Природные пожары</a:t>
            </a:r>
            <a:endParaRPr lang="ru-RU" sz="3200" b="1" dirty="0">
              <a:solidFill>
                <a:srgbClr val="C00000"/>
              </a:solidFill>
            </a:endParaRPr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4645152" y="1628800"/>
            <a:ext cx="3822192" cy="4497680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ru-RU" i="1" dirty="0">
                <a:solidFill>
                  <a:srgbClr val="C00000"/>
                </a:solidFill>
              </a:rPr>
              <a:t>Что такое  землетрясения? Причины? Последствия? </a:t>
            </a:r>
            <a:r>
              <a:rPr lang="ru-RU" dirty="0" smtClean="0">
                <a:solidFill>
                  <a:srgbClr val="C00000"/>
                </a:solidFill>
              </a:rPr>
              <a:t>- </a:t>
            </a:r>
            <a:r>
              <a:rPr lang="ru-RU" dirty="0"/>
              <a:t>Землетрясение это подземные толчки и колебания земной поверхности, возникающие в результате внезапных смещений и разрывов в земной коре или верхней части мантии Земли и передающиеся на большие расстояния в виде упругих колебаний</a:t>
            </a:r>
            <a:r>
              <a:rPr lang="ru-RU" dirty="0" smtClean="0"/>
              <a:t>. Сила </a:t>
            </a:r>
            <a:r>
              <a:rPr lang="ru-RU" dirty="0"/>
              <a:t>землетрясения, его интенсивность оцениваются в баллах по шкале </a:t>
            </a:r>
            <a:r>
              <a:rPr lang="ru-RU" dirty="0" err="1"/>
              <a:t>Меркалли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83895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578504"/>
          </a:xfrm>
        </p:spPr>
        <p:txBody>
          <a:bodyPr>
            <a:normAutofit/>
          </a:bodyPr>
          <a:lstStyle/>
          <a:p>
            <a:r>
              <a:rPr lang="ru-RU" sz="2800" b="1" i="1" u="sng" dirty="0">
                <a:solidFill>
                  <a:srgbClr val="C00000"/>
                </a:solidFill>
              </a:rPr>
              <a:t>ПРАВИЛА ПОВЕДЕНИЯ В УСЛОВИЯХ ВЫНУЖДЕННОЙ АВТОНОМИИ. 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772816"/>
            <a:ext cx="864096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C00000"/>
                </a:solidFill>
              </a:rPr>
              <a:t>ПОРЯДОК ДЕЙСТВИЙ: </a:t>
            </a:r>
            <a:r>
              <a:rPr lang="ru-RU" sz="2400" b="1" i="1" dirty="0">
                <a:solidFill>
                  <a:srgbClr val="7030A0"/>
                </a:solidFill>
              </a:rPr>
              <a:t/>
            </a:r>
            <a:br>
              <a:rPr lang="ru-RU" sz="2400" b="1" i="1" dirty="0">
                <a:solidFill>
                  <a:srgbClr val="7030A0"/>
                </a:solidFill>
              </a:rPr>
            </a:br>
            <a:r>
              <a:rPr lang="ru-RU" sz="2400" b="1" i="1" dirty="0">
                <a:solidFill>
                  <a:srgbClr val="7030A0"/>
                </a:solidFill>
              </a:rPr>
              <a:t>1) устранить непосредственную угрозу для жизни (покинуть транспортное средство, выйти из очага пожара и т.д.) </a:t>
            </a:r>
            <a:br>
              <a:rPr lang="ru-RU" sz="2400" b="1" i="1" dirty="0">
                <a:solidFill>
                  <a:srgbClr val="7030A0"/>
                </a:solidFill>
              </a:rPr>
            </a:br>
            <a:r>
              <a:rPr lang="ru-RU" sz="2400" b="1" i="1" dirty="0">
                <a:solidFill>
                  <a:srgbClr val="7030A0"/>
                </a:solidFill>
              </a:rPr>
              <a:t>2) в случае необходимости оказать себе первую медицинскую помощь; </a:t>
            </a:r>
            <a:br>
              <a:rPr lang="ru-RU" sz="2400" b="1" i="1" dirty="0">
                <a:solidFill>
                  <a:srgbClr val="7030A0"/>
                </a:solidFill>
              </a:rPr>
            </a:br>
            <a:r>
              <a:rPr lang="ru-RU" sz="2400" b="1" i="1" dirty="0">
                <a:solidFill>
                  <a:srgbClr val="7030A0"/>
                </a:solidFill>
              </a:rPr>
              <a:t>3) дать оценку сложившейся ситуации; </a:t>
            </a:r>
            <a:br>
              <a:rPr lang="ru-RU" sz="2400" b="1" i="1" dirty="0">
                <a:solidFill>
                  <a:srgbClr val="7030A0"/>
                </a:solidFill>
              </a:rPr>
            </a:br>
            <a:r>
              <a:rPr lang="ru-RU" sz="2400" b="1" i="1" dirty="0">
                <a:solidFill>
                  <a:srgbClr val="7030A0"/>
                </a:solidFill>
              </a:rPr>
              <a:t>4) выработать план дальнейших действий: </a:t>
            </a:r>
            <a:br>
              <a:rPr lang="ru-RU" sz="2400" b="1" i="1" dirty="0">
                <a:solidFill>
                  <a:srgbClr val="7030A0"/>
                </a:solidFill>
              </a:rPr>
            </a:br>
            <a:r>
              <a:rPr lang="ru-RU" sz="2400" b="1" i="1" dirty="0">
                <a:solidFill>
                  <a:srgbClr val="7030A0"/>
                </a:solidFill>
              </a:rPr>
              <a:t>А) сориентироваться на местности; </a:t>
            </a:r>
            <a:br>
              <a:rPr lang="ru-RU" sz="2400" b="1" i="1" dirty="0">
                <a:solidFill>
                  <a:srgbClr val="7030A0"/>
                </a:solidFill>
              </a:rPr>
            </a:br>
            <a:r>
              <a:rPr lang="ru-RU" sz="2400" b="1" i="1" dirty="0">
                <a:solidFill>
                  <a:srgbClr val="7030A0"/>
                </a:solidFill>
              </a:rPr>
              <a:t>Б) принять решение оставаться на месте или двигаться в поисках жилья; </a:t>
            </a:r>
            <a:br>
              <a:rPr lang="ru-RU" sz="2400" b="1" i="1" dirty="0">
                <a:solidFill>
                  <a:srgbClr val="7030A0"/>
                </a:solidFill>
              </a:rPr>
            </a:br>
            <a:r>
              <a:rPr lang="ru-RU" sz="2400" b="1" i="1" dirty="0">
                <a:solidFill>
                  <a:srgbClr val="7030A0"/>
                </a:solidFill>
              </a:rPr>
              <a:t>В) соорудить временное укрытие; </a:t>
            </a:r>
            <a:br>
              <a:rPr lang="ru-RU" sz="2400" b="1" i="1" dirty="0">
                <a:solidFill>
                  <a:srgbClr val="7030A0"/>
                </a:solidFill>
              </a:rPr>
            </a:br>
            <a:r>
              <a:rPr lang="ru-RU" sz="2400" b="1" i="1" dirty="0">
                <a:solidFill>
                  <a:srgbClr val="7030A0"/>
                </a:solidFill>
              </a:rPr>
              <a:t>Г) принять меры по обеспечению пищей и водой; </a:t>
            </a:r>
            <a:br>
              <a:rPr lang="ru-RU" sz="2400" b="1" i="1" dirty="0">
                <a:solidFill>
                  <a:srgbClr val="7030A0"/>
                </a:solidFill>
              </a:rPr>
            </a:br>
            <a:r>
              <a:rPr lang="ru-RU" sz="2400" b="1" i="1" dirty="0">
                <a:solidFill>
                  <a:srgbClr val="7030A0"/>
                </a:solidFill>
              </a:rPr>
              <a:t>Д) принять меры к подаче сигналов бедствия.</a:t>
            </a:r>
          </a:p>
        </p:txBody>
      </p:sp>
    </p:spTree>
    <p:extLst>
      <p:ext uri="{BB962C8B-B14F-4D97-AF65-F5344CB8AC3E}">
        <p14:creationId xmlns:p14="http://schemas.microsoft.com/office/powerpoint/2010/main" val="264744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b="1" dirty="0"/>
              <a:t>а) Сориентироваться на местности:</a:t>
            </a:r>
            <a:r>
              <a:rPr lang="ru-RU" dirty="0"/>
              <a:t> </a:t>
            </a:r>
            <a:br>
              <a:rPr lang="ru-RU" dirty="0"/>
            </a:br>
            <a:r>
              <a:rPr lang="ru-RU" u="sng" dirty="0">
                <a:hlinkClick r:id="rId2"/>
              </a:rPr>
              <a:t>Ориентирование</a:t>
            </a:r>
            <a:r>
              <a:rPr lang="ru-RU" dirty="0"/>
              <a:t>: по местным предметам, Солнцу и часам, звёздам, компасу. 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260649"/>
            <a:ext cx="8784975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8156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91264" cy="72008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Принять решение: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908720"/>
            <a:ext cx="4104456" cy="5145752"/>
          </a:xfrm>
        </p:spPr>
        <p:txBody>
          <a:bodyPr>
            <a:normAutofit fontScale="85000" lnSpcReduction="20000"/>
          </a:bodyPr>
          <a:lstStyle/>
          <a:p>
            <a:endParaRPr lang="ru-RU" b="1" u="sng" dirty="0" smtClean="0">
              <a:solidFill>
                <a:srgbClr val="C00000"/>
              </a:solidFill>
            </a:endParaRPr>
          </a:p>
          <a:p>
            <a:r>
              <a:rPr lang="ru-RU" b="1" u="sng" dirty="0" smtClean="0">
                <a:solidFill>
                  <a:srgbClr val="C00000"/>
                </a:solidFill>
              </a:rPr>
              <a:t>Оставаться </a:t>
            </a:r>
            <a:r>
              <a:rPr lang="ru-RU" b="1" u="sng" dirty="0">
                <a:solidFill>
                  <a:srgbClr val="C00000"/>
                </a:solidFill>
              </a:rPr>
              <a:t>на месте, если:</a:t>
            </a:r>
            <a:r>
              <a:rPr lang="ru-RU" b="1" dirty="0">
                <a:solidFill>
                  <a:srgbClr val="C00000"/>
                </a:solidFill>
              </a:rPr>
              <a:t> 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i="1" dirty="0"/>
              <a:t>- сигнал бедствия или сообщение о месте происшествия переданы при помощи аварийной радиостанции; </a:t>
            </a:r>
            <a:br>
              <a:rPr lang="ru-RU" b="1" i="1" dirty="0"/>
            </a:br>
            <a:r>
              <a:rPr lang="ru-RU" b="1" i="1" dirty="0"/>
              <a:t>- место происшествия точно не определено, местность незнакомая и труднопроходимая </a:t>
            </a:r>
            <a:br>
              <a:rPr lang="ru-RU" b="1" i="1" dirty="0"/>
            </a:br>
            <a:r>
              <a:rPr lang="ru-RU" b="1" i="1" dirty="0"/>
              <a:t>(горы, лес, глубокие овраги, болота, мощный слой снежного покрова и т.п.); </a:t>
            </a:r>
            <a:br>
              <a:rPr lang="ru-RU" b="1" i="1" dirty="0"/>
            </a:br>
            <a:r>
              <a:rPr lang="ru-RU" b="1" i="1" dirty="0"/>
              <a:t>- направление на ближайший населённый пункт и расстояние до него не известно.</a:t>
            </a:r>
            <a:r>
              <a:rPr lang="ru-RU" b="1" dirty="0"/>
              <a:t> 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572000" y="908720"/>
            <a:ext cx="4392488" cy="5217760"/>
          </a:xfrm>
        </p:spPr>
        <p:txBody>
          <a:bodyPr>
            <a:normAutofit fontScale="70000" lnSpcReduction="20000"/>
          </a:bodyPr>
          <a:lstStyle/>
          <a:p>
            <a:r>
              <a:rPr lang="ru-RU" sz="3100" b="1" u="sng" dirty="0">
                <a:solidFill>
                  <a:srgbClr val="C00000"/>
                </a:solidFill>
              </a:rPr>
              <a:t>Уйти с места аварии, если:</a:t>
            </a:r>
            <a:r>
              <a:rPr lang="ru-RU" sz="3100" dirty="0">
                <a:solidFill>
                  <a:srgbClr val="C00000"/>
                </a:solidFill>
              </a:rPr>
              <a:t> </a:t>
            </a:r>
            <a:br>
              <a:rPr lang="ru-RU" sz="3100" dirty="0">
                <a:solidFill>
                  <a:srgbClr val="C00000"/>
                </a:solidFill>
              </a:rPr>
            </a:br>
            <a:r>
              <a:rPr lang="ru-RU" sz="2600" dirty="0"/>
              <a:t>- </a:t>
            </a:r>
            <a:r>
              <a:rPr lang="ru-RU" sz="2600" b="1" dirty="0"/>
              <a:t>точно известно местонахождение ближайшего населённого пункта, расстояние до него невелико и состояние здоровья позволяет его преодолеть; </a:t>
            </a:r>
            <a:br>
              <a:rPr lang="ru-RU" sz="2600" b="1" dirty="0"/>
            </a:br>
            <a:r>
              <a:rPr lang="ru-RU" sz="2600" b="1" dirty="0"/>
              <a:t>- возникла непосредственная угроза жизни: лесной пожар, разлом ледяного поля, наводнение и т.п.; </a:t>
            </a:r>
            <a:br>
              <a:rPr lang="ru-RU" sz="2600" b="1" dirty="0"/>
            </a:br>
            <a:r>
              <a:rPr lang="ru-RU" sz="2600" b="1" dirty="0"/>
              <a:t>- человек не может быть обнаружен спасателями на этом месте из-за окружающей его густой растительности; </a:t>
            </a:r>
            <a:br>
              <a:rPr lang="ru-RU" sz="2600" b="1" dirty="0"/>
            </a:br>
            <a:r>
              <a:rPr lang="ru-RU" sz="2600" b="1" dirty="0"/>
              <a:t>- в течение трёх суток нет связи и </a:t>
            </a:r>
            <a:r>
              <a:rPr lang="ru-RU" sz="2600" b="1" dirty="0" smtClean="0"/>
              <a:t>местонахождения </a:t>
            </a:r>
            <a:r>
              <a:rPr lang="ru-RU" sz="2600" b="1" dirty="0"/>
              <a:t>оставить ТУР (куча камней с воткнутой веткой с тряпкой), с запиской, где указаны дата и направление движения. В дальнейшем такие записки (на коре дерева, бересты и т.д.) следует оставлять углём на месте каждого ночлега или большого привала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796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70392"/>
          </a:xfrm>
        </p:spPr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rgbClr val="C00000"/>
                </a:solidFill>
              </a:rPr>
              <a:t/>
            </a:r>
            <a:br>
              <a:rPr lang="ru-RU" b="1" u="sng" dirty="0" smtClean="0">
                <a:solidFill>
                  <a:srgbClr val="C00000"/>
                </a:solidFill>
              </a:rPr>
            </a:br>
            <a:r>
              <a:rPr lang="ru-RU" b="1" u="sng" dirty="0" smtClean="0">
                <a:solidFill>
                  <a:srgbClr val="C00000"/>
                </a:solidFill>
              </a:rPr>
              <a:t>Временное </a:t>
            </a:r>
            <a:r>
              <a:rPr lang="ru-RU" b="1" u="sng" dirty="0">
                <a:solidFill>
                  <a:srgbClr val="C00000"/>
                </a:solidFill>
              </a:rPr>
              <a:t>укрытие.</a:t>
            </a:r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51095"/>
            <a:ext cx="3822700" cy="2887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5040560" cy="3083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265476"/>
            <a:ext cx="6444208" cy="331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889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260648"/>
            <a:ext cx="8358100" cy="1074448"/>
          </a:xfrm>
        </p:spPr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rgbClr val="C00000"/>
                </a:solidFill>
              </a:rPr>
              <a:t>Обеспечение пищей и водой:</a:t>
            </a:r>
            <a:r>
              <a:rPr lang="ru-RU" dirty="0" smtClean="0">
                <a:solidFill>
                  <a:srgbClr val="C00000"/>
                </a:solidFill>
              </a:rPr>
              <a:t> </a:t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836712"/>
            <a:ext cx="878497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u="sng" dirty="0" smtClean="0"/>
              <a:t> </a:t>
            </a:r>
            <a:r>
              <a:rPr lang="ru-RU" sz="2400" b="1" i="1" u="sng" dirty="0" smtClean="0"/>
              <a:t>Дикорастущие </a:t>
            </a:r>
            <a:r>
              <a:rPr lang="ru-RU" sz="2400" b="1" i="1" u="sng" dirty="0"/>
              <a:t>растения, рыба, охота. </a:t>
            </a:r>
            <a:endParaRPr lang="ru-RU" sz="2400" b="1" dirty="0"/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sz="2400" b="1" i="1" dirty="0"/>
              <a:t>Незнакомые ягоды, грибы, растения - воздержаться в приёме. </a:t>
            </a:r>
            <a:endParaRPr lang="ru-RU" sz="2400" b="1" dirty="0"/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sz="2400" b="1" i="1" dirty="0"/>
              <a:t>Нельзя употреблять растения, выделяющие на изломе млечный (похожий на молоко) сок, косточки и семена плодов и ягод, грибы с неприятным запахом. </a:t>
            </a:r>
            <a:endParaRPr lang="ru-RU" sz="2400" b="1" dirty="0"/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sz="2400" b="1" i="1" dirty="0"/>
              <a:t>Косвенные признаки съедобности растения: - </a:t>
            </a:r>
            <a:r>
              <a:rPr lang="ru-RU" sz="2400" b="1" i="1" u="sng" dirty="0"/>
              <a:t>птицами плоды, поклёванные;</a:t>
            </a:r>
            <a:r>
              <a:rPr lang="ru-RU" sz="2400" b="1" i="1" dirty="0"/>
              <a:t> - множество косточек, обрывки кожуры у подножья плодовых деревьев; - птичий помёт на ветках и стволах; - растения, обглоданные животными </a:t>
            </a:r>
            <a:r>
              <a:rPr lang="ru-RU" sz="2400" b="1" i="1" u="sng" dirty="0"/>
              <a:t>- плоды обнаруженные в гнёздах и норах. </a:t>
            </a:r>
            <a:endParaRPr lang="ru-RU" sz="2400" b="1" dirty="0"/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sz="2400" b="1" i="1" dirty="0"/>
              <a:t>Рыбалка: леска - из шнурков, одежды. Крючок - сережки, блесна - пуговицы, невидимки. </a:t>
            </a:r>
            <a:endParaRPr lang="ru-RU" sz="2400" b="1" dirty="0"/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sz="2400" b="1" i="1" dirty="0"/>
              <a:t>Вода - фильтровать, </a:t>
            </a:r>
            <a:r>
              <a:rPr lang="ru-RU" sz="2400" b="1" i="1" dirty="0" smtClean="0"/>
              <a:t>кипятить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80346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Подача сигналов бедствия: </a:t>
            </a:r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908720"/>
            <a:ext cx="4247327" cy="5217760"/>
          </a:xfrm>
        </p:spPr>
        <p:txBody>
          <a:bodyPr>
            <a:normAutofit fontScale="77500" lnSpcReduction="20000"/>
          </a:bodyPr>
          <a:lstStyle/>
          <a:p>
            <a:pPr lvl="0">
              <a:buFont typeface="Wingdings" panose="05000000000000000000" pitchFamily="2" charset="2"/>
              <a:buChar char="v"/>
            </a:pPr>
            <a:r>
              <a:rPr lang="ru-RU" sz="2600" b="1" i="1" dirty="0"/>
              <a:t>с помощью радиостанции </a:t>
            </a:r>
            <a:r>
              <a:rPr lang="ru-RU" sz="2600" b="1" i="1" dirty="0" smtClean="0"/>
              <a:t>пиротехнические </a:t>
            </a:r>
            <a:r>
              <a:rPr lang="ru-RU" sz="2600" b="1" i="1" dirty="0"/>
              <a:t>сигнальные средства, </a:t>
            </a:r>
            <a:endParaRPr lang="ru-RU" sz="2600" b="1" dirty="0"/>
          </a:p>
          <a:p>
            <a:pPr lvl="0"/>
            <a:r>
              <a:rPr lang="ru-RU" sz="2600" b="1" i="1" dirty="0"/>
              <a:t>сигнальные костры (три костра, расположенных на прямой линии в 10-15 метрах друг от друга или в виде равностороннего треугольника), </a:t>
            </a:r>
            <a:endParaRPr lang="ru-RU" sz="2600" b="1" dirty="0"/>
          </a:p>
          <a:p>
            <a:pPr lvl="0"/>
            <a:r>
              <a:rPr lang="ru-RU" sz="2600" b="1" i="1" dirty="0"/>
              <a:t> с помощью сигнального зеркала (фольга, металл в центре отверстие для наведения на самолёт, луч направляется вдоль горизонта. Световой зайчик обнаруживается на</a:t>
            </a:r>
            <a:r>
              <a:rPr lang="ru-RU" sz="2600" b="1" dirty="0"/>
              <a:t> расстоянии до 25км), </a:t>
            </a:r>
          </a:p>
          <a:p>
            <a:r>
              <a:rPr lang="ru-RU" sz="2600" b="1" i="1" dirty="0"/>
              <a:t>сигналы международного кода - вытаптываются на снегу, выкладываются из камней, веток, дёрна и др. подручных средств</a:t>
            </a:r>
            <a:r>
              <a:rPr lang="ru-RU" i="1" dirty="0"/>
              <a:t>: 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980728"/>
            <a:ext cx="3822192" cy="5145752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I - нужен врач, </a:t>
            </a:r>
            <a:br>
              <a:rPr lang="ru-RU" b="1" dirty="0">
                <a:solidFill>
                  <a:schemeClr val="tx1"/>
                </a:solidFill>
              </a:rPr>
            </a:br>
            <a:r>
              <a:rPr lang="ru-RU" b="1" dirty="0">
                <a:solidFill>
                  <a:schemeClr val="tx1"/>
                </a:solidFill>
              </a:rPr>
              <a:t>II - нужны медикаменты </a:t>
            </a:r>
            <a:br>
              <a:rPr lang="ru-RU" b="1" dirty="0">
                <a:solidFill>
                  <a:schemeClr val="tx1"/>
                </a:solidFill>
              </a:rPr>
            </a:br>
            <a:r>
              <a:rPr lang="ru-RU" b="1" dirty="0">
                <a:solidFill>
                  <a:schemeClr val="tx1"/>
                </a:solidFill>
              </a:rPr>
              <a:t>X - не имеем возможности в передвижении </a:t>
            </a:r>
            <a:br>
              <a:rPr lang="ru-RU" b="1" dirty="0">
                <a:solidFill>
                  <a:schemeClr val="tx1"/>
                </a:solidFill>
              </a:rPr>
            </a:br>
            <a:r>
              <a:rPr lang="ru-RU" b="1" dirty="0">
                <a:solidFill>
                  <a:schemeClr val="tx1"/>
                </a:solidFill>
              </a:rPr>
              <a:t>F - нужна вода и пища </a:t>
            </a:r>
            <a:br>
              <a:rPr lang="ru-RU" b="1" dirty="0">
                <a:solidFill>
                  <a:schemeClr val="tx1"/>
                </a:solidFill>
              </a:rPr>
            </a:br>
            <a:r>
              <a:rPr lang="ru-RU" b="1" dirty="0">
                <a:solidFill>
                  <a:schemeClr val="tx1"/>
                </a:solidFill>
              </a:rPr>
              <a:t>V - требуется </a:t>
            </a:r>
            <a:r>
              <a:rPr lang="ru-RU" b="1" dirty="0" smtClean="0">
                <a:solidFill>
                  <a:schemeClr val="tx1"/>
                </a:solidFill>
              </a:rPr>
              <a:t>оружие </a:t>
            </a:r>
            <a:r>
              <a:rPr lang="ru-RU" b="1" dirty="0">
                <a:solidFill>
                  <a:schemeClr val="tx1"/>
                </a:solidFill>
              </a:rPr>
              <a:t>и боеприпасы </a:t>
            </a:r>
            <a:br>
              <a:rPr lang="ru-RU" b="1" dirty="0">
                <a:solidFill>
                  <a:schemeClr val="tx1"/>
                </a:solidFill>
              </a:rPr>
            </a:br>
            <a:r>
              <a:rPr lang="ru-RU" b="1" dirty="0">
                <a:solidFill>
                  <a:schemeClr val="tx1"/>
                </a:solidFill>
              </a:rPr>
              <a:t>LL - все в порядке </a:t>
            </a:r>
            <a:br>
              <a:rPr lang="ru-RU" b="1" dirty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Квадрат</a:t>
            </a:r>
            <a:r>
              <a:rPr lang="ru-RU" b="1" dirty="0">
                <a:solidFill>
                  <a:schemeClr val="tx1"/>
                </a:solidFill>
              </a:rPr>
              <a:t> - требуется карта и компас </a:t>
            </a:r>
            <a:br>
              <a:rPr lang="ru-RU" b="1" dirty="0">
                <a:solidFill>
                  <a:schemeClr val="tx1"/>
                </a:solidFill>
              </a:rPr>
            </a:br>
            <a:r>
              <a:rPr lang="ru-RU" b="1" dirty="0">
                <a:solidFill>
                  <a:schemeClr val="tx1"/>
                </a:solidFill>
              </a:rPr>
              <a:t>Треугольник - здесь можно приземлиться.</a:t>
            </a:r>
          </a:p>
          <a:p>
            <a:pPr lvl="0"/>
            <a:r>
              <a:rPr lang="ru-RU" sz="1800" b="1" i="1" dirty="0">
                <a:solidFill>
                  <a:schemeClr val="tx1"/>
                </a:solidFill>
              </a:rPr>
              <a:t> </a:t>
            </a:r>
            <a:endParaRPr lang="ru-RU" sz="1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446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3886"/>
            <a:ext cx="8712968" cy="651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5007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535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257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57" y="116632"/>
            <a:ext cx="9036496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67987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3838"/>
            <a:ext cx="9753600" cy="7305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768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Смерчи (торнадо)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12776"/>
            <a:ext cx="4392488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12776"/>
            <a:ext cx="4391471" cy="518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785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89644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1211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dirty="0" smtClean="0">
                <a:solidFill>
                  <a:srgbClr val="C00000"/>
                </a:solidFill>
              </a:rPr>
              <a:t>ОСНОВНЫЕ </a:t>
            </a:r>
            <a:r>
              <a:rPr lang="ru-RU" sz="3600" b="1" i="1" dirty="0">
                <a:solidFill>
                  <a:srgbClr val="C00000"/>
                </a:solidFill>
              </a:rPr>
              <a:t>ПРАВИЛА БЕЗОПАСНОГО ПОВЕДЕНИЯ В ЛЕСУ, В ГОРАХ, НА ВОДОЁМАХ</a:t>
            </a:r>
            <a:r>
              <a:rPr lang="ru-RU" b="1" i="1" dirty="0">
                <a:solidFill>
                  <a:srgbClr val="C00000"/>
                </a:solidFill>
              </a:rPr>
              <a:t>. </a:t>
            </a:r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1700808"/>
            <a:ext cx="4103311" cy="4425672"/>
          </a:xfrm>
        </p:spPr>
        <p:txBody>
          <a:bodyPr>
            <a:normAutofit lnSpcReduction="10000"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Чтобы прогулка в лес принесла только положительные эмоции, Необходимо соблюдайте </a:t>
            </a:r>
            <a:r>
              <a:rPr lang="ru-RU" sz="3200" b="1" dirty="0" smtClean="0">
                <a:solidFill>
                  <a:srgbClr val="C00000"/>
                </a:solidFill>
              </a:rPr>
              <a:t>определенные </a:t>
            </a:r>
            <a:r>
              <a:rPr lang="ru-RU" sz="3200" b="1" dirty="0">
                <a:solidFill>
                  <a:srgbClr val="C00000"/>
                </a:solidFill>
              </a:rPr>
              <a:t>правила </a:t>
            </a:r>
            <a:r>
              <a:rPr lang="ru-RU" sz="3200" b="1" i="1" dirty="0">
                <a:solidFill>
                  <a:srgbClr val="C00000"/>
                </a:solidFill>
              </a:rPr>
              <a:t>.КАКИЕ?</a:t>
            </a:r>
            <a:endParaRPr lang="ru-RU" sz="3200" dirty="0">
              <a:solidFill>
                <a:srgbClr val="C00000"/>
              </a:solidFill>
            </a:endParaRPr>
          </a:p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628800"/>
            <a:ext cx="4608512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3625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338328"/>
            <a:ext cx="8435280" cy="78641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Правила безопасного поведения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052737"/>
            <a:ext cx="8568952" cy="6141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1050"/>
              </a:spcAft>
              <a:buFont typeface="Wingdings"/>
              <a:buChar char=""/>
            </a:pPr>
            <a:r>
              <a:rPr lang="ru-RU" b="1" i="1" dirty="0">
                <a:solidFill>
                  <a:srgbClr val="002060"/>
                </a:solidFill>
                <a:latin typeface="Montserrat"/>
                <a:ea typeface="Times New Roman"/>
                <a:cs typeface="Times New Roman"/>
              </a:rPr>
              <a:t>Перед выходом в лес внимательно изучите прогноз погоды на предстоящие </a:t>
            </a:r>
            <a:r>
              <a:rPr lang="ru-RU" b="1" i="1" dirty="0" smtClean="0">
                <a:solidFill>
                  <a:srgbClr val="002060"/>
                </a:solidFill>
                <a:latin typeface="Montserrat"/>
                <a:ea typeface="Times New Roman"/>
                <a:cs typeface="Times New Roman"/>
              </a:rPr>
              <a:t>сутки</a:t>
            </a:r>
            <a:r>
              <a:rPr lang="ru-RU" b="1" i="1" dirty="0">
                <a:solidFill>
                  <a:srgbClr val="002060"/>
                </a:solidFill>
                <a:latin typeface="Montserrat"/>
                <a:ea typeface="Times New Roman"/>
                <a:cs typeface="Times New Roman"/>
              </a:rPr>
              <a:t>.</a:t>
            </a:r>
            <a:endParaRPr lang="ru-RU" sz="1600" b="1" dirty="0">
              <a:solidFill>
                <a:srgbClr val="002060"/>
              </a:solidFill>
              <a:latin typeface="Calibri"/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50"/>
              </a:spcAft>
              <a:buFont typeface="Wingdings"/>
              <a:buChar char=""/>
            </a:pPr>
            <a:r>
              <a:rPr lang="ru-RU" b="1" i="1" dirty="0">
                <a:solidFill>
                  <a:srgbClr val="002060"/>
                </a:solidFill>
                <a:latin typeface="Montserrat"/>
                <a:ea typeface="Times New Roman"/>
                <a:cs typeface="Times New Roman"/>
              </a:rPr>
              <a:t> Предупредите своих </a:t>
            </a:r>
            <a:r>
              <a:rPr lang="ru-RU" b="1" i="1" dirty="0" smtClean="0">
                <a:solidFill>
                  <a:srgbClr val="002060"/>
                </a:solidFill>
                <a:latin typeface="Montserrat"/>
                <a:ea typeface="Times New Roman"/>
                <a:cs typeface="Times New Roman"/>
              </a:rPr>
              <a:t>родственников о </a:t>
            </a:r>
            <a:r>
              <a:rPr lang="ru-RU" b="1" i="1" dirty="0">
                <a:solidFill>
                  <a:srgbClr val="002060"/>
                </a:solidFill>
                <a:latin typeface="Montserrat"/>
                <a:ea typeface="Times New Roman"/>
                <a:cs typeface="Times New Roman"/>
              </a:rPr>
              <a:t>месте, куда конкретно вы идете и когда планируете </a:t>
            </a:r>
            <a:r>
              <a:rPr lang="ru-RU" b="1" i="1" dirty="0" smtClean="0">
                <a:solidFill>
                  <a:srgbClr val="002060"/>
                </a:solidFill>
                <a:latin typeface="Montserrat"/>
                <a:ea typeface="Times New Roman"/>
                <a:cs typeface="Times New Roman"/>
              </a:rPr>
              <a:t>вернуться.</a:t>
            </a:r>
            <a:endParaRPr lang="ru-RU" sz="1600" b="1" dirty="0">
              <a:solidFill>
                <a:srgbClr val="002060"/>
              </a:solidFill>
              <a:latin typeface="Calibri"/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50"/>
              </a:spcAft>
              <a:buFont typeface="Wingdings"/>
              <a:buChar char=""/>
            </a:pPr>
            <a:r>
              <a:rPr lang="ru-RU" b="1" i="1" dirty="0">
                <a:solidFill>
                  <a:srgbClr val="002060"/>
                </a:solidFill>
                <a:latin typeface="Montserrat"/>
                <a:ea typeface="Times New Roman"/>
                <a:cs typeface="Times New Roman"/>
              </a:rPr>
              <a:t> Возьмите с собой свисток, </a:t>
            </a:r>
            <a:r>
              <a:rPr lang="ru-RU" b="1" i="1" dirty="0" smtClean="0">
                <a:solidFill>
                  <a:srgbClr val="002060"/>
                </a:solidFill>
                <a:latin typeface="Montserrat"/>
                <a:ea typeface="Times New Roman"/>
                <a:cs typeface="Times New Roman"/>
              </a:rPr>
              <a:t>проверьте </a:t>
            </a:r>
            <a:r>
              <a:rPr lang="ru-RU" b="1" i="1" dirty="0">
                <a:solidFill>
                  <a:srgbClr val="002060"/>
                </a:solidFill>
                <a:latin typeface="Montserrat"/>
                <a:ea typeface="Times New Roman"/>
                <a:cs typeface="Times New Roman"/>
              </a:rPr>
              <a:t>заряд батареи </a:t>
            </a:r>
            <a:r>
              <a:rPr lang="ru-RU" b="1" i="1" dirty="0" smtClean="0">
                <a:solidFill>
                  <a:srgbClr val="002060"/>
                </a:solidFill>
                <a:latin typeface="Montserrat"/>
                <a:ea typeface="Times New Roman"/>
                <a:cs typeface="Times New Roman"/>
              </a:rPr>
              <a:t>телефона</a:t>
            </a:r>
            <a:endParaRPr lang="ru-RU" sz="1600" b="1" dirty="0">
              <a:solidFill>
                <a:srgbClr val="002060"/>
              </a:solidFill>
              <a:latin typeface="Calibri"/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50"/>
              </a:spcAft>
              <a:buFont typeface="Wingdings"/>
              <a:buChar char=""/>
            </a:pPr>
            <a:r>
              <a:rPr lang="ru-RU" b="1" i="1" dirty="0">
                <a:solidFill>
                  <a:srgbClr val="002060"/>
                </a:solidFill>
                <a:latin typeface="Montserrat"/>
                <a:ea typeface="Times New Roman"/>
                <a:cs typeface="Times New Roman"/>
              </a:rPr>
              <a:t> Возьмите с собой компас, спички, нож, небольшой запас воды и продуктов.</a:t>
            </a:r>
            <a:endParaRPr lang="ru-RU" sz="1600" b="1" dirty="0">
              <a:solidFill>
                <a:srgbClr val="002060"/>
              </a:solidFill>
              <a:latin typeface="Calibri"/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50"/>
              </a:spcAft>
              <a:buFont typeface="Wingdings"/>
              <a:buChar char=""/>
            </a:pPr>
            <a:r>
              <a:rPr lang="ru-RU" b="1" i="1" dirty="0">
                <a:solidFill>
                  <a:srgbClr val="002060"/>
                </a:solidFill>
                <a:latin typeface="Montserrat"/>
                <a:ea typeface="Times New Roman"/>
                <a:cs typeface="Times New Roman"/>
              </a:rPr>
              <a:t>Одевайтесь ярко, в камуфляже вас могут не найти и с трех метров.</a:t>
            </a:r>
            <a:endParaRPr lang="ru-RU" sz="1600" b="1" dirty="0">
              <a:solidFill>
                <a:srgbClr val="002060"/>
              </a:solidFill>
              <a:latin typeface="Calibri"/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50"/>
              </a:spcAft>
              <a:buFont typeface="Wingdings"/>
              <a:buChar char=""/>
            </a:pPr>
            <a:r>
              <a:rPr lang="ru-RU" b="1" i="1" dirty="0">
                <a:solidFill>
                  <a:srgbClr val="002060"/>
                </a:solidFill>
                <a:latin typeface="Montserrat"/>
                <a:ea typeface="Times New Roman"/>
                <a:cs typeface="Times New Roman"/>
              </a:rPr>
              <a:t>По возможности, не отправляйтесь в лес в одиночку, возьмите с собой человека, который хорошо ориентируется на данной местности.</a:t>
            </a:r>
            <a:endParaRPr lang="ru-RU" sz="1600" b="1" dirty="0">
              <a:solidFill>
                <a:srgbClr val="002060"/>
              </a:solidFill>
              <a:latin typeface="Calibri"/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50"/>
              </a:spcAft>
              <a:buFont typeface="Wingdings"/>
              <a:buChar char=""/>
            </a:pPr>
            <a:r>
              <a:rPr lang="ru-RU" b="1" i="1" dirty="0">
                <a:solidFill>
                  <a:srgbClr val="002060"/>
                </a:solidFill>
                <a:latin typeface="Montserrat"/>
                <a:ea typeface="Times New Roman"/>
                <a:cs typeface="Times New Roman"/>
              </a:rPr>
              <a:t>Отправляться в лес желательно в первой половине дня и не задерживаться в лесу до темноты и сумерек, т.к. в сумерках найти обратную дорогу гораздо сложнее.</a:t>
            </a:r>
            <a:endParaRPr lang="ru-RU" sz="1600" b="1" dirty="0">
              <a:solidFill>
                <a:srgbClr val="002060"/>
              </a:solidFill>
              <a:latin typeface="Calibri"/>
              <a:ea typeface="Times New Roman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50"/>
              </a:spcAft>
              <a:buFont typeface="Wingdings"/>
              <a:buChar char=""/>
            </a:pPr>
            <a:endParaRPr lang="ru-RU" sz="1600" b="1" dirty="0">
              <a:solidFill>
                <a:srgbClr val="002060"/>
              </a:solidFill>
              <a:effectLst/>
              <a:latin typeface="Calibri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2385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8328"/>
            <a:ext cx="8219256" cy="57039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Рекомендации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916832"/>
            <a:ext cx="871296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2800" b="1" i="1" dirty="0">
                <a:solidFill>
                  <a:srgbClr val="002060"/>
                </a:solidFill>
              </a:rPr>
              <a:t>Не углубляйтесь  в чащу, ходите по краю, и во время передвижения по лесу старайтесь не уходить далеко от знакомого маршрута.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2800" b="1" i="1" dirty="0">
                <a:solidFill>
                  <a:srgbClr val="002060"/>
                </a:solidFill>
              </a:rPr>
              <a:t> Запоминайте направление своего движения и ориентиры: булыжники, деревья необычных форм, ручьи, ямы и т.п.</a:t>
            </a:r>
          </a:p>
          <a:p>
            <a:pPr marL="285750" lvl="0" indent="-285750">
              <a:buFont typeface="Wingdings" panose="05000000000000000000" pitchFamily="2" charset="2"/>
              <a:buChar char="v"/>
            </a:pPr>
            <a:r>
              <a:rPr lang="ru-RU" sz="2800" b="1" i="1" dirty="0">
                <a:solidFill>
                  <a:srgbClr val="002060"/>
                </a:solidFill>
              </a:rPr>
              <a:t>Если имеются какие-либо заболевания, и постоянно пользуетесь лекарственными препаратами, отправляясь в лес, обязательно возьмите с собой необходимые лекарственные средства.</a:t>
            </a:r>
          </a:p>
        </p:txBody>
      </p:sp>
    </p:spTree>
    <p:extLst>
      <p:ext uri="{BB962C8B-B14F-4D97-AF65-F5344CB8AC3E}">
        <p14:creationId xmlns:p14="http://schemas.microsoft.com/office/powerpoint/2010/main" val="4027467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139</TotalTime>
  <Words>778</Words>
  <Application>Microsoft Office PowerPoint</Application>
  <PresentationFormat>Экран (4:3)</PresentationFormat>
  <Paragraphs>94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Волна</vt:lpstr>
      <vt:lpstr>Презентация PowerPoint</vt:lpstr>
      <vt:lpstr>Наиболее опасными чрезвычайными ситуациями природного характера, приводящими к гибели людей, считаются  </vt:lpstr>
      <vt:lpstr>Презентация PowerPoint</vt:lpstr>
      <vt:lpstr>Презентация PowerPoint</vt:lpstr>
      <vt:lpstr>Смерчи (торнадо)</vt:lpstr>
      <vt:lpstr>Презентация PowerPoint</vt:lpstr>
      <vt:lpstr> ОСНОВНЫЕ ПРАВИЛА БЕЗОПАСНОГО ПОВЕДЕНИЯ В ЛЕСУ, В ГОРАХ, НА ВОДОЁМАХ.  </vt:lpstr>
      <vt:lpstr>Правила безопасного поведения</vt:lpstr>
      <vt:lpstr>Рекомендации</vt:lpstr>
      <vt:lpstr> Если вы все-таки заблудились: </vt:lpstr>
      <vt:lpstr>Если вы заблудились</vt:lpstr>
      <vt:lpstr> ОСНОВНОЕ ПРАВИЛО ПОВЕДЕНИЯ ПРИ НАХОЖДЕНИИ В ГОРАХ — БЫТЬ ПРЕДЕЛЬНО ВНИМАТЕЛЬНЫМ И ОСТОРОЖНЫМ! </vt:lpstr>
      <vt:lpstr>Особенности поведения в горах</vt:lpstr>
      <vt:lpstr>Будьте осторожны:</vt:lpstr>
      <vt:lpstr>Помните!</vt:lpstr>
      <vt:lpstr>ТЕМА УРОКА. Действия в условиях природной автономии </vt:lpstr>
      <vt:lpstr>Факторы, способствующие развитию экстремальных ситуаций:  </vt:lpstr>
      <vt:lpstr> Меры профилактики и подготовка к безопасному поведению в условиях автономного существования.  </vt:lpstr>
      <vt:lpstr>Презентация PowerPoint</vt:lpstr>
      <vt:lpstr>ПРАВИЛА ПОВЕДЕНИЯ В УСЛОВИЯХ ВЫНУЖДЕННОЙ АВТОНОМИИ. </vt:lpstr>
      <vt:lpstr>Презентация PowerPoint</vt:lpstr>
      <vt:lpstr>Принять решение:</vt:lpstr>
      <vt:lpstr> Временное укрытие. </vt:lpstr>
      <vt:lpstr>Обеспечение пищей и водой:  </vt:lpstr>
      <vt:lpstr>Подача сигналов бедствия: 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Людмила</dc:creator>
  <cp:lastModifiedBy>user</cp:lastModifiedBy>
  <cp:revision>15</cp:revision>
  <dcterms:created xsi:type="dcterms:W3CDTF">2024-11-12T11:52:48Z</dcterms:created>
  <dcterms:modified xsi:type="dcterms:W3CDTF">2024-11-12T18:17:56Z</dcterms:modified>
</cp:coreProperties>
</file>